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312" r:id="rId3"/>
    <p:sldId id="283" r:id="rId4"/>
    <p:sldId id="285" r:id="rId5"/>
    <p:sldId id="355" r:id="rId6"/>
    <p:sldId id="327" r:id="rId7"/>
    <p:sldId id="308" r:id="rId8"/>
    <p:sldId id="357" r:id="rId9"/>
    <p:sldId id="356" r:id="rId10"/>
    <p:sldId id="359" r:id="rId11"/>
    <p:sldId id="358" r:id="rId12"/>
    <p:sldId id="297" r:id="rId13"/>
    <p:sldId id="273" r:id="rId1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E9EE3B3-D9F5-D242-A4B2-78FA26D54996}">
          <p14:sldIdLst>
            <p14:sldId id="256"/>
            <p14:sldId id="312"/>
            <p14:sldId id="283"/>
            <p14:sldId id="285"/>
            <p14:sldId id="355"/>
            <p14:sldId id="327"/>
            <p14:sldId id="308"/>
            <p14:sldId id="357"/>
            <p14:sldId id="356"/>
            <p14:sldId id="359"/>
            <p14:sldId id="358"/>
            <p14:sldId id="297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15B"/>
    <a:srgbClr val="DAAF74"/>
    <a:srgbClr val="C1B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8"/>
    <p:restoredTop sz="85689"/>
  </p:normalViewPr>
  <p:slideViewPr>
    <p:cSldViewPr snapToGrid="0" snapToObjects="1">
      <p:cViewPr>
        <p:scale>
          <a:sx n="92" d="100"/>
          <a:sy n="92" d="100"/>
        </p:scale>
        <p:origin x="272" y="-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2819B56-A805-FC44-939B-E778A46A9870}" type="datetimeFigureOut">
              <a:rPr lang="en-US" smtClean="0"/>
              <a:t>3/29/20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04B67BB-0544-8D41-8673-0696C7883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67BB-0544-8D41-8673-0696C7883D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6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67BB-0544-8D41-8673-0696C7883D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5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B67BB-0544-8D41-8673-0696C7883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8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67BB-0544-8D41-8673-0696C7883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200" dirty="0"/>
              <a:t>Studied examples of colonoscopy delivery from other regional screening programs.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dirty="0"/>
              <a:t>Conceptual diagram of screening in the NWT with patients, providers, and administrator.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dirty="0"/>
              <a:t>Site visit to Inuvik to teach indigenous patient advocates the importance of screening.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67BB-0544-8D41-8673-0696C7883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5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B67BB-0544-8D41-8673-0696C7883D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67BB-0544-8D41-8673-0696C7883D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67BB-0544-8D41-8673-0696C7883D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8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63B7321-F5E7-944B-B5F3-575E041AD3E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889E711-38F1-354F-AF74-5E522642633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82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cerview.ca/preventionandscreening/colorectalcancerscreeningpag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ated image"/>
          <p:cNvPicPr>
            <a:picLocks noGrp="1" noChangeArrowheads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6" b="19746"/>
          <a:stretch>
            <a:fillRect/>
          </a:stretch>
        </p:blipFill>
        <p:spPr bwMode="auto">
          <a:xfrm>
            <a:off x="15" y="13855"/>
            <a:ext cx="12191985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884420"/>
            <a:ext cx="10516965" cy="1289304"/>
          </a:xfrm>
        </p:spPr>
        <p:txBody>
          <a:bodyPr>
            <a:normAutofit/>
          </a:bodyPr>
          <a:lstStyle/>
          <a:p>
            <a:r>
              <a:rPr lang="en-CA" dirty="0"/>
              <a:t>Research Internship Presentation: Colorectal Cancer Screening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1078992" y="6201155"/>
            <a:ext cx="10113264" cy="594360"/>
          </a:xfrm>
        </p:spPr>
        <p:txBody>
          <a:bodyPr>
            <a:normAutofit fontScale="85000" lnSpcReduction="20000"/>
          </a:bodyPr>
          <a:lstStyle/>
          <a:p>
            <a:r>
              <a:rPr lang="en-US" cap="none" dirty="0"/>
              <a:t>Heather Smith, 4941932</a:t>
            </a:r>
          </a:p>
          <a:p>
            <a:r>
              <a:rPr lang="en-US" cap="none" dirty="0"/>
              <a:t>MHS7991</a:t>
            </a:r>
          </a:p>
          <a:p>
            <a:r>
              <a:rPr lang="en-US" cap="none" dirty="0"/>
              <a:t>University of Ottawa Telfer School of Management</a:t>
            </a:r>
          </a:p>
        </p:txBody>
      </p:sp>
      <p:pic>
        <p:nvPicPr>
          <p:cNvPr id="6" name="Intro">
            <a:hlinkClick r:id="" action="ppaction://media"/>
            <a:extLst>
              <a:ext uri="{FF2B5EF4-FFF2-40B4-BE49-F238E27FC236}">
                <a16:creationId xmlns:a16="http://schemas.microsoft.com/office/drawing/2014/main" id="{41116538-EFCA-EC48-8ECE-628B9530E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0263" y="2646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5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A20A-CCCF-6C41-BB4A-7AF50F84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LEARNING: Rural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CAB31-CC08-C445-B556-E35B6A7B4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sz="2400" dirty="0"/>
              <a:t>Understand the importance of collaborators in conducting rural research.</a:t>
            </a:r>
          </a:p>
          <a:p>
            <a:r>
              <a:rPr lang="en-US" sz="2400" dirty="0"/>
              <a:t>Overcoming challenges of conducting research in rural health systems.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8F8B31-3EEA-A643-8608-1BAD1B3E3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4437" y="3251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3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C7CC-27BC-2946-BBA9-00022F725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357C7-356F-3E4D-8C28-29DC62832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400" dirty="0"/>
              <a:t>Excellent learning opportunity to understand the role of research in understanding health system complexity and informing effective delivery.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626A38-1131-E449-9BFB-ACF94B557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1309" y="1879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8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47" y="286603"/>
            <a:ext cx="11313042" cy="1450757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Mársı | </a:t>
            </a:r>
            <a:r>
              <a:rPr lang="en-US" sz="3000" dirty="0" err="1"/>
              <a:t>Kinanāskomitin</a:t>
            </a:r>
            <a:r>
              <a:rPr lang="en-US" sz="3000" dirty="0"/>
              <a:t> | </a:t>
            </a:r>
            <a:r>
              <a:rPr lang="en-US" sz="4500" b="1" dirty="0"/>
              <a:t>Thank you </a:t>
            </a:r>
            <a:r>
              <a:rPr lang="en-US" sz="3000" dirty="0"/>
              <a:t>| Merci</a:t>
            </a:r>
            <a:r>
              <a:rPr lang="en-US" sz="4500" dirty="0"/>
              <a:t> </a:t>
            </a:r>
            <a:r>
              <a:rPr lang="en-US" sz="3000" dirty="0"/>
              <a:t>| </a:t>
            </a:r>
            <a:r>
              <a:rPr lang="en-US" sz="3000" dirty="0" err="1"/>
              <a:t>Hąi</a:t>
            </a:r>
            <a:r>
              <a:rPr lang="en-US" sz="3000" dirty="0"/>
              <a:t>̨’ | </a:t>
            </a:r>
            <a:r>
              <a:rPr lang="en-US" sz="3000" dirty="0" err="1"/>
              <a:t>Quana</a:t>
            </a:r>
            <a:r>
              <a:rPr lang="en-US" sz="3000" dirty="0"/>
              <a:t> | </a:t>
            </a:r>
            <a:r>
              <a:rPr lang="en-US" sz="3000" dirty="0" err="1"/>
              <a:t>Qujannamiik</a:t>
            </a:r>
            <a:r>
              <a:rPr lang="en-US" sz="3000" dirty="0"/>
              <a:t> | </a:t>
            </a:r>
            <a:r>
              <a:rPr lang="en-US" sz="3000" dirty="0" err="1"/>
              <a:t>Quyanainni</a:t>
            </a:r>
            <a:r>
              <a:rPr lang="en-US" sz="3000" dirty="0"/>
              <a:t> | </a:t>
            </a:r>
            <a:r>
              <a:rPr lang="en-US" sz="3000" dirty="0" err="1"/>
              <a:t>Máhsı</a:t>
            </a:r>
            <a:r>
              <a:rPr lang="en-US" sz="3000" dirty="0"/>
              <a:t> | </a:t>
            </a:r>
            <a:r>
              <a:rPr lang="en-US" sz="3000" dirty="0" err="1"/>
              <a:t>Máhsı</a:t>
            </a:r>
            <a:r>
              <a:rPr lang="en-US" sz="3000" dirty="0"/>
              <a:t> | </a:t>
            </a:r>
            <a:r>
              <a:rPr lang="en-US" sz="3000" dirty="0" err="1"/>
              <a:t>Mahsı</a:t>
            </a:r>
            <a:r>
              <a:rPr lang="en-US" sz="3000" dirty="0"/>
              <a:t>̀</a:t>
            </a:r>
          </a:p>
        </p:txBody>
      </p:sp>
      <p:pic>
        <p:nvPicPr>
          <p:cNvPr id="4" name="Google Shape;430;p33"/>
          <p:cNvPicPr preferRelativeResize="0"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26" y="2327389"/>
            <a:ext cx="3539399" cy="3539399"/>
          </a:xfrm>
          <a:prstGeom prst="ellipse">
            <a:avLst/>
          </a:prstGeom>
          <a:noFill/>
          <a:ln w="19050" cap="flat" cmpd="sng">
            <a:solidFill>
              <a:srgbClr val="FF9900"/>
            </a:solidFill>
            <a:prstDash val="dot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964859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400" dirty="0"/>
              <a:t>Champion C, Alvarez G, Affleck E, </a:t>
            </a:r>
            <a:r>
              <a:rPr lang="en-US" sz="1400" dirty="0" err="1"/>
              <a:t>Kuziemsky</a:t>
            </a:r>
            <a:r>
              <a:rPr lang="en-US" sz="1400" dirty="0"/>
              <a:t> C, (2017) A systems approach to rural and remote colorectal cancer screening access ,</a:t>
            </a:r>
            <a:r>
              <a:rPr lang="en-US" sz="1400" i="1" dirty="0"/>
              <a:t>Journal of Cancer Policy, 14:27-32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Canadian Partners Against Cancer. Colorectal cancer screening in Canada: Environmental Scan [Internet]. </a:t>
            </a:r>
            <a:r>
              <a:rPr lang="en-US" sz="1400" dirty="0" err="1"/>
              <a:t>cancerview.ca</a:t>
            </a:r>
            <a:r>
              <a:rPr lang="en-US" sz="1400" dirty="0"/>
              <a:t>. 2017 [cited 2018 Nov 18]. Available from: </a:t>
            </a:r>
            <a:r>
              <a:rPr lang="en-US" sz="1400" dirty="0">
                <a:hlinkClick r:id="rId3"/>
              </a:rPr>
              <a:t>http://www.cancerview.ca/preventionandscreening/colorectalcancerscreeningpage/</a:t>
            </a:r>
            <a:endParaRPr lang="en-US" sz="1400" dirty="0"/>
          </a:p>
          <a:p>
            <a:pPr marL="0">
              <a:buNone/>
            </a:pPr>
            <a:r>
              <a:rPr lang="en-US" sz="1400" dirty="0" err="1"/>
              <a:t>Coldman</a:t>
            </a:r>
            <a:r>
              <a:rPr lang="en-US" sz="1400" dirty="0"/>
              <a:t> A, Flanagan W, Nadeau C, Wolfson M, Fitzgerald N, </a:t>
            </a:r>
            <a:r>
              <a:rPr lang="en-US" sz="1400" dirty="0" err="1"/>
              <a:t>Memon</a:t>
            </a:r>
            <a:r>
              <a:rPr lang="en-US" sz="1400" dirty="0"/>
              <a:t> S, et al. Projected effect of fecal immunochemical test threshold for colorectal cancer screening on outcomes and costs for Canada using the </a:t>
            </a:r>
            <a:r>
              <a:rPr lang="en-US" sz="1400" dirty="0" err="1"/>
              <a:t>OncoSim</a:t>
            </a:r>
            <a:r>
              <a:rPr lang="en-US" sz="1400" dirty="0"/>
              <a:t> microsimulation model. Journal of Cancer Policy. 2017 Sep 1;13:38–46.</a:t>
            </a:r>
          </a:p>
          <a:p>
            <a:pPr marL="0">
              <a:buNone/>
            </a:pPr>
            <a:r>
              <a:rPr lang="en-US" sz="1400" dirty="0"/>
              <a:t>Fung-</a:t>
            </a:r>
            <a:r>
              <a:rPr lang="en-US" sz="1400" dirty="0" err="1"/>
              <a:t>Kee</a:t>
            </a:r>
            <a:r>
              <a:rPr lang="en-US" sz="1400" dirty="0"/>
              <a:t>-Fung M, </a:t>
            </a:r>
            <a:r>
              <a:rPr lang="en-US" sz="1400" dirty="0" err="1"/>
              <a:t>Goubanova</a:t>
            </a:r>
            <a:r>
              <a:rPr lang="en-US" sz="1400" dirty="0"/>
              <a:t> E, </a:t>
            </a:r>
            <a:r>
              <a:rPr lang="en-US" sz="1400" dirty="0" err="1"/>
              <a:t>Sequeira</a:t>
            </a:r>
            <a:r>
              <a:rPr lang="en-US" sz="1400" dirty="0"/>
              <a:t> K, Abdulla A, Cook R, Crossley C, et al. Development of communities of practice to facilitate quality improvement initiatives in surgical oncology. </a:t>
            </a:r>
            <a:r>
              <a:rPr lang="en-US" sz="1400" dirty="0" err="1"/>
              <a:t>Qual</a:t>
            </a:r>
            <a:r>
              <a:rPr lang="en-US" sz="1400" dirty="0"/>
              <a:t> </a:t>
            </a:r>
            <a:r>
              <a:rPr lang="en-US" sz="1400" dirty="0" err="1"/>
              <a:t>Manag</a:t>
            </a:r>
            <a:r>
              <a:rPr lang="en-US" sz="1400" dirty="0"/>
              <a:t> Health Care. 2008 Jun;17(2):174–85.</a:t>
            </a:r>
          </a:p>
          <a:p>
            <a:pPr marL="0">
              <a:buNone/>
            </a:pPr>
            <a:r>
              <a:rPr lang="en-US" sz="1400" dirty="0" err="1"/>
              <a:t>Moberg</a:t>
            </a:r>
            <a:r>
              <a:rPr lang="en-US" sz="1400" dirty="0"/>
              <a:t> J, </a:t>
            </a:r>
            <a:r>
              <a:rPr lang="en-US" sz="1400" dirty="0" err="1"/>
              <a:t>Oxman</a:t>
            </a:r>
            <a:r>
              <a:rPr lang="en-US" sz="1400" dirty="0"/>
              <a:t> AD, Rosenbaum S, </a:t>
            </a:r>
            <a:r>
              <a:rPr lang="en-US" sz="1400" dirty="0" err="1"/>
              <a:t>Schünemann</a:t>
            </a:r>
            <a:r>
              <a:rPr lang="en-US" sz="1400" dirty="0"/>
              <a:t> HJ, </a:t>
            </a:r>
            <a:r>
              <a:rPr lang="en-US" sz="1400" dirty="0" err="1"/>
              <a:t>Guyatt</a:t>
            </a:r>
            <a:r>
              <a:rPr lang="en-US" sz="1400" dirty="0"/>
              <a:t> G, </a:t>
            </a:r>
            <a:r>
              <a:rPr lang="en-US" sz="1400" dirty="0" err="1"/>
              <a:t>Flottorp</a:t>
            </a:r>
            <a:r>
              <a:rPr lang="en-US" sz="1400" dirty="0"/>
              <a:t> S, et al. The GRADE Evidence to Decision (</a:t>
            </a:r>
            <a:r>
              <a:rPr lang="en-US" sz="1400" dirty="0" err="1"/>
              <a:t>EtD</a:t>
            </a:r>
            <a:r>
              <a:rPr lang="en-US" sz="1400" dirty="0"/>
              <a:t>) framework for health system and public health decisions. Health Research Policy and Systems. 2018 May 29;16(1):45.</a:t>
            </a:r>
          </a:p>
          <a:p>
            <a:pPr marL="0" indent="0">
              <a:buNone/>
            </a:pPr>
            <a:r>
              <a:rPr lang="en-US" sz="1400" dirty="0"/>
              <a:t>Northwest Territories Department of Health and Social Services. (2016) Colorectal Cancer Screening Rates in NWT. Yellowknife: NWT Department of Health and Social Services. </a:t>
            </a:r>
          </a:p>
          <a:p>
            <a:pPr marL="0" indent="0">
              <a:buNone/>
            </a:pPr>
            <a:r>
              <a:rPr lang="en-US" sz="1400" dirty="0"/>
              <a:t>Northwest Territories Department of Health and Social Services. (2015) Charting Our Course: Northwest Territories Cancer Strategy 2015-2025.  Yellowknife: NWT Department of Health and Social Services.</a:t>
            </a:r>
          </a:p>
          <a:p>
            <a:pPr marL="0" indent="0">
              <a:buNone/>
            </a:pPr>
            <a:r>
              <a:rPr lang="en-US" sz="1400" dirty="0"/>
              <a:t>Swartz AW, Eberth JM, Josey MJ, </a:t>
            </a:r>
            <a:r>
              <a:rPr lang="en-US" sz="1400" dirty="0" err="1"/>
              <a:t>Strayer</a:t>
            </a:r>
            <a:r>
              <a:rPr lang="en-US" sz="1400" dirty="0"/>
              <a:t> SM. (2017) Re-analysis of All-Cause Mortality in the U.S. Preventive Services Task Force 2016 Evidence Report on Colorectal Cancer Screening. Ann Intern Med. [</a:t>
            </a:r>
            <a:r>
              <a:rPr lang="en-US" sz="1400" dirty="0" err="1"/>
              <a:t>Epub</a:t>
            </a:r>
            <a:r>
              <a:rPr lang="en-US" sz="1400" dirty="0"/>
              <a:t> ahead of print 22 August 2017] </a:t>
            </a:r>
            <a:r>
              <a:rPr lang="en-US" sz="1400" dirty="0" err="1"/>
              <a:t>doi</a:t>
            </a:r>
            <a:r>
              <a:rPr lang="en-US" sz="1400" dirty="0"/>
              <a:t>: 10.7326/M17-0859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033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2BFB1-847F-F443-BE4C-40AE59E9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CRC screening in the NWT</a:t>
            </a:r>
          </a:p>
        </p:txBody>
      </p:sp>
    </p:spTree>
    <p:extLst>
      <p:ext uri="{BB962C8B-B14F-4D97-AF65-F5344CB8AC3E}">
        <p14:creationId xmlns:p14="http://schemas.microsoft.com/office/powerpoint/2010/main" val="389976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9536" y="286603"/>
            <a:ext cx="11210543" cy="1450757"/>
          </a:xfrm>
        </p:spPr>
        <p:txBody>
          <a:bodyPr>
            <a:normAutofit/>
          </a:bodyPr>
          <a:lstStyle/>
          <a:p>
            <a:r>
              <a:rPr lang="en-US" sz="4500" dirty="0"/>
              <a:t>CRC attributed mortality in the NWT is nearly double that of Canada.</a:t>
            </a:r>
          </a:p>
        </p:txBody>
      </p:sp>
      <p:sp>
        <p:nvSpPr>
          <p:cNvPr id="7" name="Frame 6"/>
          <p:cNvSpPr/>
          <p:nvPr/>
        </p:nvSpPr>
        <p:spPr>
          <a:xfrm>
            <a:off x="1705692" y="2889503"/>
            <a:ext cx="3449760" cy="2933188"/>
          </a:xfrm>
          <a:prstGeom prst="frame">
            <a:avLst>
              <a:gd name="adj1" fmla="val 3502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96A43-45F6-6848-8BF3-A14C16802A12}"/>
              </a:ext>
            </a:extLst>
          </p:cNvPr>
          <p:cNvSpPr txBox="1"/>
          <p:nvPr/>
        </p:nvSpPr>
        <p:spPr>
          <a:xfrm>
            <a:off x="9363456" y="5822691"/>
            <a:ext cx="254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(CPAC, 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38779-9E48-2845-98DA-6D201BDBE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115" y="1861463"/>
            <a:ext cx="7921451" cy="4001104"/>
          </a:xfrm>
          <a:prstGeom prst="rect">
            <a:avLst/>
          </a:prstGeom>
        </p:spPr>
      </p:pic>
      <p:pic>
        <p:nvPicPr>
          <p:cNvPr id="5" name="Background s3">
            <a:hlinkClick r:id="" action="ppaction://media"/>
            <a:extLst>
              <a:ext uri="{FF2B5EF4-FFF2-40B4-BE49-F238E27FC236}">
                <a16:creationId xmlns:a16="http://schemas.microsoft.com/office/drawing/2014/main" id="{467F70F5-4D87-6845-8629-CEC921C67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26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Colorectal Cancer screening</a:t>
            </a:r>
          </a:p>
        </p:txBody>
      </p:sp>
      <p:pic>
        <p:nvPicPr>
          <p:cNvPr id="10" name="Picture 2" descr="mage result for fit test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3" y="2571647"/>
            <a:ext cx="3607962" cy="202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age result for colonoscopy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31" y="2073007"/>
            <a:ext cx="3657023" cy="365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756964" y="3199393"/>
            <a:ext cx="1298864" cy="771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5327" y="2105405"/>
            <a:ext cx="340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Fecal </a:t>
            </a:r>
            <a:r>
              <a:rPr lang="en-US" b="1" dirty="0" err="1"/>
              <a:t>Immunohistochemical</a:t>
            </a:r>
            <a:r>
              <a:rPr lang="en-US" b="1" dirty="0"/>
              <a:t> Test (FIT)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194000" y="3199393"/>
            <a:ext cx="1298864" cy="771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668675" y="1921656"/>
            <a:ext cx="22173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Reduce cancer incidence and stage at presentation.</a:t>
            </a:r>
          </a:p>
          <a:p>
            <a:endParaRPr lang="en-US" sz="2400" dirty="0"/>
          </a:p>
          <a:p>
            <a:r>
              <a:rPr lang="en-US" sz="2400" dirty="0"/>
              <a:t>Improve survival.</a:t>
            </a:r>
          </a:p>
          <a:p>
            <a:endParaRPr lang="en-US" sz="2400" dirty="0"/>
          </a:p>
          <a:p>
            <a:r>
              <a:rPr lang="en-US" sz="2400" dirty="0"/>
              <a:t>Cost-effective.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638544" y="5912881"/>
            <a:ext cx="535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Coldman</a:t>
            </a:r>
            <a:r>
              <a:rPr lang="en-US" dirty="0"/>
              <a:t> et al, 2017; CPAC, 2017; De </a:t>
            </a:r>
            <a:r>
              <a:rPr lang="en-US" dirty="0" err="1"/>
              <a:t>Neer</a:t>
            </a:r>
            <a:r>
              <a:rPr lang="en-US" dirty="0"/>
              <a:t> et al, 2018)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1CB45E7-E359-A54C-8244-44ED03A46D46}"/>
              </a:ext>
            </a:extLst>
          </p:cNvPr>
          <p:cNvSpPr/>
          <p:nvPr/>
        </p:nvSpPr>
        <p:spPr>
          <a:xfrm>
            <a:off x="3181350" y="2810384"/>
            <a:ext cx="2497724" cy="154599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4F12323-F959-8049-B42C-BF1655CDD1C9}"/>
              </a:ext>
            </a:extLst>
          </p:cNvPr>
          <p:cNvSpPr/>
          <p:nvPr/>
        </p:nvSpPr>
        <p:spPr>
          <a:xfrm>
            <a:off x="7114315" y="2689240"/>
            <a:ext cx="2615814" cy="178828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ackground s4">
            <a:hlinkClick r:id="" action="ppaction://media"/>
            <a:extLst>
              <a:ext uri="{FF2B5EF4-FFF2-40B4-BE49-F238E27FC236}">
                <a16:creationId xmlns:a16="http://schemas.microsoft.com/office/drawing/2014/main" id="{573F7D15-C35A-FF44-B0CF-9FB760642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9280" y="391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4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7D28C-617C-E944-AD01-4CC854FD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screening rates in the NWT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AA3D6-1961-D54A-AD4C-16622CF2A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 opportunistic.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E8D0D7-D2D9-BE47-9837-36765D870E70}"/>
              </a:ext>
            </a:extLst>
          </p:cNvPr>
          <p:cNvGrpSpPr/>
          <p:nvPr/>
        </p:nvGrpSpPr>
        <p:grpSpPr>
          <a:xfrm>
            <a:off x="2505456" y="2408956"/>
            <a:ext cx="6839712" cy="3460138"/>
            <a:chOff x="1066800" y="1524000"/>
            <a:chExt cx="7239000" cy="4350154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B4498BC-EC9D-4D48-A60B-4323EAA25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524000"/>
              <a:ext cx="7239000" cy="4350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F60A8C6-1782-004C-A065-0A43AB529928}"/>
                </a:ext>
              </a:extLst>
            </p:cNvPr>
            <p:cNvCxnSpPr/>
            <p:nvPr/>
          </p:nvCxnSpPr>
          <p:spPr>
            <a:xfrm>
              <a:off x="1447800" y="3048000"/>
              <a:ext cx="6553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6C6D37-465C-BF42-A61E-2D65E413B7AF}"/>
                </a:ext>
              </a:extLst>
            </p:cNvPr>
            <p:cNvSpPr txBox="1"/>
            <p:nvPr/>
          </p:nvSpPr>
          <p:spPr>
            <a:xfrm>
              <a:off x="2712366" y="2650123"/>
              <a:ext cx="25000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National Target = 60%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9B48ACA-E9FC-5948-B2C0-48B754150095}"/>
                </a:ext>
              </a:extLst>
            </p:cNvPr>
            <p:cNvSpPr txBox="1"/>
            <p:nvPr/>
          </p:nvSpPr>
          <p:spPr>
            <a:xfrm>
              <a:off x="2057400" y="3581400"/>
              <a:ext cx="685800" cy="117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496C81-9483-9D4D-BEC3-56380DEA994D}"/>
                </a:ext>
              </a:extLst>
            </p:cNvPr>
            <p:cNvSpPr txBox="1"/>
            <p:nvPr/>
          </p:nvSpPr>
          <p:spPr>
            <a:xfrm>
              <a:off x="2743199" y="3667399"/>
              <a:ext cx="2469233" cy="425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/>
                <a:t>NWT overall  22%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25EBBDD-7E51-E746-9F06-4FB73C9F70DD}"/>
              </a:ext>
            </a:extLst>
          </p:cNvPr>
          <p:cNvSpPr txBox="1"/>
          <p:nvPr/>
        </p:nvSpPr>
        <p:spPr>
          <a:xfrm>
            <a:off x="9345168" y="5869094"/>
            <a:ext cx="181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(NTHSSA, 2016)</a:t>
            </a:r>
          </a:p>
        </p:txBody>
      </p:sp>
      <p:pic>
        <p:nvPicPr>
          <p:cNvPr id="4" name="Background s5">
            <a:hlinkClick r:id="" action="ppaction://media"/>
            <a:extLst>
              <a:ext uri="{FF2B5EF4-FFF2-40B4-BE49-F238E27FC236}">
                <a16:creationId xmlns:a16="http://schemas.microsoft.com/office/drawing/2014/main" id="{AC05F281-73EE-A948-93DB-266474EB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9280" y="548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2BFB1-847F-F443-BE4C-40AE59E9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427DC-5CAC-7348-8D84-F754E0E72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CA" sz="2400" b="1" dirty="0"/>
              <a:t>How many colonoscopies are needed?</a:t>
            </a:r>
          </a:p>
          <a:p>
            <a:pPr algn="ctr"/>
            <a:endParaRPr lang="en-CA" sz="2400" dirty="0"/>
          </a:p>
          <a:p>
            <a:pPr algn="ctr"/>
            <a:r>
              <a:rPr lang="en-CA" sz="2400" dirty="0"/>
              <a:t>Help to inform effective delivery of cancer screening in the complex rural and remote health system of the NWT.</a:t>
            </a:r>
            <a:endParaRPr lang="en-US" sz="2400" dirty="0"/>
          </a:p>
          <a:p>
            <a:pPr algn="ctr"/>
            <a:endParaRPr lang="en-US" sz="2400" dirty="0"/>
          </a:p>
          <a:p>
            <a:endParaRPr lang="en-US" sz="2400" dirty="0"/>
          </a:p>
        </p:txBody>
      </p:sp>
      <p:pic>
        <p:nvPicPr>
          <p:cNvPr id="4" name="Role">
            <a:hlinkClick r:id="" action="ppaction://media"/>
            <a:extLst>
              <a:ext uri="{FF2B5EF4-FFF2-40B4-BE49-F238E27FC236}">
                <a16:creationId xmlns:a16="http://schemas.microsoft.com/office/drawing/2014/main" id="{790C4E13-8A0E-0247-9EC2-AA2F14CF6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0213" y="5943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D03D48-6F3B-A54E-96D7-68358D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8647"/>
            <a:ext cx="3200400" cy="2286000"/>
          </a:xfrm>
        </p:spPr>
        <p:txBody>
          <a:bodyPr/>
          <a:lstStyle/>
          <a:p>
            <a:r>
              <a:rPr lang="en-US" dirty="0"/>
              <a:t>THE WORK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E3EFC6-1CF1-F24D-AE73-17C2E0FEF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5 months placement at the Office of the Chief Public Health Officer (Dr. </a:t>
            </a:r>
            <a:r>
              <a:rPr lang="en-US" sz="2400" dirty="0" err="1"/>
              <a:t>Kandola</a:t>
            </a:r>
            <a:r>
              <a:rPr lang="en-US" sz="2400" dirty="0"/>
              <a:t>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Participate in screening program planning,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Analyzed in screening delivery,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Conceptual diagram of screening,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Taught indigenous patient advocates the importance of screening.</a:t>
            </a:r>
          </a:p>
        </p:txBody>
      </p:sp>
      <p:pic>
        <p:nvPicPr>
          <p:cNvPr id="4" name="The work">
            <a:hlinkClick r:id="" action="ppaction://media"/>
            <a:extLst>
              <a:ext uri="{FF2B5EF4-FFF2-40B4-BE49-F238E27FC236}">
                <a16:creationId xmlns:a16="http://schemas.microsoft.com/office/drawing/2014/main" id="{8AFB5661-9B3F-2342-B9B6-CB213D77F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3138" y="1581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8024-95F9-0745-BB62-1F85EAC4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/>
          <a:p>
            <a:r>
              <a:rPr lang="en-US" dirty="0"/>
              <a:t>KEY LEARNING: System complexity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941B752-7377-C94C-9B8B-4F8AF8A30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57882" y="1737360"/>
            <a:ext cx="7872959" cy="299180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9C508C-3254-4045-A0EF-C930E6CD8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7236" y="5943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8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6D17F-2CCD-D24C-B3DE-64DE1CF11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LEARNING: Role of 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7D81E-135A-114D-B39E-35D14BDEC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1161013"/>
            <a:ext cx="6492240" cy="525780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Health informatics is critical to health system capacity.</a:t>
            </a:r>
          </a:p>
          <a:p>
            <a:r>
              <a:rPr lang="en-US" sz="2400" dirty="0"/>
              <a:t>Opportunity for synchronizing collaboration by optimizing E-health.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85F75-BE44-9049-B07F-1CD3FF018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620" y="594359"/>
            <a:ext cx="1600200" cy="1600200"/>
          </a:xfrm>
          <a:prstGeom prst="rect">
            <a:avLst/>
          </a:prstGeom>
        </p:spPr>
      </p:pic>
      <p:pic>
        <p:nvPicPr>
          <p:cNvPr id="6" name="HI">
            <a:hlinkClick r:id="" action="ppaction://media"/>
            <a:extLst>
              <a:ext uri="{FF2B5EF4-FFF2-40B4-BE49-F238E27FC236}">
                <a16:creationId xmlns:a16="http://schemas.microsoft.com/office/drawing/2014/main" id="{C4D765A2-7751-6740-A5BF-EEEE43C43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6440" y="348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1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12981</TotalTime>
  <Words>673</Words>
  <Application>Microsoft Macintosh PowerPoint</Application>
  <PresentationFormat>Widescreen</PresentationFormat>
  <Paragraphs>62</Paragraphs>
  <Slides>13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Retrospect</vt:lpstr>
      <vt:lpstr>Research Internship Presentation: Colorectal Cancer Screening</vt:lpstr>
      <vt:lpstr>BACKGROUND: CRC screening in the NWT</vt:lpstr>
      <vt:lpstr>CRC attributed mortality in the NWT is nearly double that of Canada.</vt:lpstr>
      <vt:lpstr>Colorectal Cancer screening</vt:lpstr>
      <vt:lpstr>Low screening rates in the NWT</vt:lpstr>
      <vt:lpstr>MY ROLE</vt:lpstr>
      <vt:lpstr>THE WORK</vt:lpstr>
      <vt:lpstr>KEY LEARNING: System complexity</vt:lpstr>
      <vt:lpstr>KEY LEARNING: Role of HI</vt:lpstr>
      <vt:lpstr>KEY LEARNING: Rural research</vt:lpstr>
      <vt:lpstr>Summary</vt:lpstr>
      <vt:lpstr>Mársı | Kinanāskomitin | Thank you | Merci | Hąį’ | Quana | Qujannamiik | Quyanainni | Máhsı | Máhsı | Mahsı̀</vt:lpstr>
      <vt:lpstr>References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Smith</dc:creator>
  <cp:lastModifiedBy>Smith, Heather</cp:lastModifiedBy>
  <cp:revision>176</cp:revision>
  <cp:lastPrinted>2019-08-29T03:17:46Z</cp:lastPrinted>
  <dcterms:created xsi:type="dcterms:W3CDTF">2018-10-18T22:35:04Z</dcterms:created>
  <dcterms:modified xsi:type="dcterms:W3CDTF">2020-03-30T23:01:30Z</dcterms:modified>
</cp:coreProperties>
</file>